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F510F9-F05A-7F7E-873C-21826D769ABF}" name="Silvia Falcetta" initials="SF" userId="S::silvia.falcetta@york.ac.uk::68a673c2-3a02-4a75-8f9a-09454051d0c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92" autoAdjust="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E2EB79-891E-4458-99F9-769F36C4862A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35C6F93-1AE9-44BD-BBF1-A5DB0521EFEB}">
      <dgm:prSet/>
      <dgm:spPr/>
      <dgm:t>
        <a:bodyPr/>
        <a:lstStyle/>
        <a:p>
          <a:r>
            <a:rPr lang="en-GB" b="0" i="0" dirty="0"/>
            <a:t>What do you think is important for gender equality? </a:t>
          </a:r>
          <a:endParaRPr lang="en-US" b="0" i="0" dirty="0"/>
        </a:p>
      </dgm:t>
    </dgm:pt>
    <dgm:pt modelId="{16C38243-59A3-443B-959D-FDED6E6772E2}" type="parTrans" cxnId="{9BAAE748-AB85-40C6-BDD5-18ED704F2BA4}">
      <dgm:prSet/>
      <dgm:spPr/>
      <dgm:t>
        <a:bodyPr/>
        <a:lstStyle/>
        <a:p>
          <a:endParaRPr lang="en-US"/>
        </a:p>
      </dgm:t>
    </dgm:pt>
    <dgm:pt modelId="{9EC643D2-48B3-4B67-9818-EB45496B362F}" type="sibTrans" cxnId="{9BAAE748-AB85-40C6-BDD5-18ED704F2BA4}">
      <dgm:prSet/>
      <dgm:spPr/>
      <dgm:t>
        <a:bodyPr/>
        <a:lstStyle/>
        <a:p>
          <a:endParaRPr lang="en-US"/>
        </a:p>
      </dgm:t>
    </dgm:pt>
    <dgm:pt modelId="{F0CA84E5-D69C-41D5-819C-96634E60C4A3}">
      <dgm:prSet/>
      <dgm:spPr/>
      <dgm:t>
        <a:bodyPr/>
        <a:lstStyle/>
        <a:p>
          <a:r>
            <a:rPr lang="en-GB" b="0" i="0" dirty="0"/>
            <a:t>What more can we do to promote gender equality in the department?</a:t>
          </a:r>
          <a:endParaRPr lang="en-US" b="0" dirty="0"/>
        </a:p>
      </dgm:t>
    </dgm:pt>
    <dgm:pt modelId="{ABB8946D-1E3C-41C8-8764-870F654A22B9}" type="parTrans" cxnId="{275F0883-9EFA-453F-8F80-E2902DD2745C}">
      <dgm:prSet/>
      <dgm:spPr/>
      <dgm:t>
        <a:bodyPr/>
        <a:lstStyle/>
        <a:p>
          <a:endParaRPr lang="en-US"/>
        </a:p>
      </dgm:t>
    </dgm:pt>
    <dgm:pt modelId="{A511E963-14C8-4652-92D7-334F8D8F9CD3}" type="sibTrans" cxnId="{275F0883-9EFA-453F-8F80-E2902DD2745C}">
      <dgm:prSet/>
      <dgm:spPr/>
      <dgm:t>
        <a:bodyPr/>
        <a:lstStyle/>
        <a:p>
          <a:endParaRPr lang="en-US"/>
        </a:p>
      </dgm:t>
    </dgm:pt>
    <dgm:pt modelId="{BB5932D3-A354-4C57-B321-AEAA09BD66BC}">
      <dgm:prSet/>
      <dgm:spPr/>
      <dgm:t>
        <a:bodyPr/>
        <a:lstStyle/>
        <a:p>
          <a:r>
            <a:rPr lang="en-GB" b="0" i="0" dirty="0"/>
            <a:t>What more can we do to support students with caring responsibilities? </a:t>
          </a:r>
          <a:endParaRPr lang="en-US" b="0" dirty="0"/>
        </a:p>
      </dgm:t>
    </dgm:pt>
    <dgm:pt modelId="{E4A207F3-01E8-41EC-9636-45D217199CC8}" type="parTrans" cxnId="{2C478D95-DB89-4B5C-83FA-0D5683678D14}">
      <dgm:prSet/>
      <dgm:spPr/>
      <dgm:t>
        <a:bodyPr/>
        <a:lstStyle/>
        <a:p>
          <a:endParaRPr lang="en-US"/>
        </a:p>
      </dgm:t>
    </dgm:pt>
    <dgm:pt modelId="{B450D48A-1247-4B74-B23D-4CE228122112}" type="sibTrans" cxnId="{2C478D95-DB89-4B5C-83FA-0D5683678D14}">
      <dgm:prSet/>
      <dgm:spPr/>
      <dgm:t>
        <a:bodyPr/>
        <a:lstStyle/>
        <a:p>
          <a:endParaRPr lang="en-US"/>
        </a:p>
      </dgm:t>
    </dgm:pt>
    <dgm:pt modelId="{915ACF01-6E6B-4E9B-A146-AE3838E05DBD}" type="pres">
      <dgm:prSet presAssocID="{B6E2EB79-891E-4458-99F9-769F36C4862A}" presName="vert0" presStyleCnt="0">
        <dgm:presLayoutVars>
          <dgm:dir/>
          <dgm:animOne val="branch"/>
          <dgm:animLvl val="lvl"/>
        </dgm:presLayoutVars>
      </dgm:prSet>
      <dgm:spPr/>
    </dgm:pt>
    <dgm:pt modelId="{9F7BBF86-505A-4E3B-BC65-A754198B11FE}" type="pres">
      <dgm:prSet presAssocID="{D35C6F93-1AE9-44BD-BBF1-A5DB0521EFEB}" presName="thickLine" presStyleLbl="alignNode1" presStyleIdx="0" presStyleCnt="3"/>
      <dgm:spPr/>
    </dgm:pt>
    <dgm:pt modelId="{F72D9623-76D4-4FA8-B4D7-8769C870F3DA}" type="pres">
      <dgm:prSet presAssocID="{D35C6F93-1AE9-44BD-BBF1-A5DB0521EFEB}" presName="horz1" presStyleCnt="0"/>
      <dgm:spPr/>
    </dgm:pt>
    <dgm:pt modelId="{8BDB479B-C20B-4A84-AC2A-D3154C1C0983}" type="pres">
      <dgm:prSet presAssocID="{D35C6F93-1AE9-44BD-BBF1-A5DB0521EFEB}" presName="tx1" presStyleLbl="revTx" presStyleIdx="0" presStyleCnt="3"/>
      <dgm:spPr/>
    </dgm:pt>
    <dgm:pt modelId="{844FA586-1615-40F9-880F-0D6A1F20B54A}" type="pres">
      <dgm:prSet presAssocID="{D35C6F93-1AE9-44BD-BBF1-A5DB0521EFEB}" presName="vert1" presStyleCnt="0"/>
      <dgm:spPr/>
    </dgm:pt>
    <dgm:pt modelId="{207F1A74-D057-48E5-B7E0-4B2484D35C4A}" type="pres">
      <dgm:prSet presAssocID="{F0CA84E5-D69C-41D5-819C-96634E60C4A3}" presName="thickLine" presStyleLbl="alignNode1" presStyleIdx="1" presStyleCnt="3"/>
      <dgm:spPr/>
    </dgm:pt>
    <dgm:pt modelId="{786BEC1F-AE8B-4235-8955-5FE58FCE7623}" type="pres">
      <dgm:prSet presAssocID="{F0CA84E5-D69C-41D5-819C-96634E60C4A3}" presName="horz1" presStyleCnt="0"/>
      <dgm:spPr/>
    </dgm:pt>
    <dgm:pt modelId="{4919DCCE-6C5E-4443-9444-72833162B007}" type="pres">
      <dgm:prSet presAssocID="{F0CA84E5-D69C-41D5-819C-96634E60C4A3}" presName="tx1" presStyleLbl="revTx" presStyleIdx="1" presStyleCnt="3"/>
      <dgm:spPr/>
    </dgm:pt>
    <dgm:pt modelId="{E7C49401-3FDD-481B-881A-9AE7DAD09E7E}" type="pres">
      <dgm:prSet presAssocID="{F0CA84E5-D69C-41D5-819C-96634E60C4A3}" presName="vert1" presStyleCnt="0"/>
      <dgm:spPr/>
    </dgm:pt>
    <dgm:pt modelId="{80940C53-ADC1-4850-B08C-06F61692BA98}" type="pres">
      <dgm:prSet presAssocID="{BB5932D3-A354-4C57-B321-AEAA09BD66BC}" presName="thickLine" presStyleLbl="alignNode1" presStyleIdx="2" presStyleCnt="3"/>
      <dgm:spPr/>
    </dgm:pt>
    <dgm:pt modelId="{F69DB931-5910-4DFE-894E-CE8330C8F950}" type="pres">
      <dgm:prSet presAssocID="{BB5932D3-A354-4C57-B321-AEAA09BD66BC}" presName="horz1" presStyleCnt="0"/>
      <dgm:spPr/>
    </dgm:pt>
    <dgm:pt modelId="{F42E70A9-841C-4C1B-9506-747F01DF3CCE}" type="pres">
      <dgm:prSet presAssocID="{BB5932D3-A354-4C57-B321-AEAA09BD66BC}" presName="tx1" presStyleLbl="revTx" presStyleIdx="2" presStyleCnt="3"/>
      <dgm:spPr/>
    </dgm:pt>
    <dgm:pt modelId="{56BF3470-B840-455F-8562-CB13BAED6DD9}" type="pres">
      <dgm:prSet presAssocID="{BB5932D3-A354-4C57-B321-AEAA09BD66BC}" presName="vert1" presStyleCnt="0"/>
      <dgm:spPr/>
    </dgm:pt>
  </dgm:ptLst>
  <dgm:cxnLst>
    <dgm:cxn modelId="{9E9F8A1D-5EFE-4C7A-9FDA-AAC7ECBF319F}" type="presOf" srcId="{BB5932D3-A354-4C57-B321-AEAA09BD66BC}" destId="{F42E70A9-841C-4C1B-9506-747F01DF3CCE}" srcOrd="0" destOrd="0" presId="urn:microsoft.com/office/officeart/2008/layout/LinedList"/>
    <dgm:cxn modelId="{9BAAE748-AB85-40C6-BDD5-18ED704F2BA4}" srcId="{B6E2EB79-891E-4458-99F9-769F36C4862A}" destId="{D35C6F93-1AE9-44BD-BBF1-A5DB0521EFEB}" srcOrd="0" destOrd="0" parTransId="{16C38243-59A3-443B-959D-FDED6E6772E2}" sibTransId="{9EC643D2-48B3-4B67-9818-EB45496B362F}"/>
    <dgm:cxn modelId="{275F0883-9EFA-453F-8F80-E2902DD2745C}" srcId="{B6E2EB79-891E-4458-99F9-769F36C4862A}" destId="{F0CA84E5-D69C-41D5-819C-96634E60C4A3}" srcOrd="1" destOrd="0" parTransId="{ABB8946D-1E3C-41C8-8764-870F654A22B9}" sibTransId="{A511E963-14C8-4652-92D7-334F8D8F9CD3}"/>
    <dgm:cxn modelId="{B9530092-9FF8-4709-9C85-0BEED90F204F}" type="presOf" srcId="{B6E2EB79-891E-4458-99F9-769F36C4862A}" destId="{915ACF01-6E6B-4E9B-A146-AE3838E05DBD}" srcOrd="0" destOrd="0" presId="urn:microsoft.com/office/officeart/2008/layout/LinedList"/>
    <dgm:cxn modelId="{2C478D95-DB89-4B5C-83FA-0D5683678D14}" srcId="{B6E2EB79-891E-4458-99F9-769F36C4862A}" destId="{BB5932D3-A354-4C57-B321-AEAA09BD66BC}" srcOrd="2" destOrd="0" parTransId="{E4A207F3-01E8-41EC-9636-45D217199CC8}" sibTransId="{B450D48A-1247-4B74-B23D-4CE228122112}"/>
    <dgm:cxn modelId="{3F1CD696-4081-4A5C-B352-CEC01767FD21}" type="presOf" srcId="{D35C6F93-1AE9-44BD-BBF1-A5DB0521EFEB}" destId="{8BDB479B-C20B-4A84-AC2A-D3154C1C0983}" srcOrd="0" destOrd="0" presId="urn:microsoft.com/office/officeart/2008/layout/LinedList"/>
    <dgm:cxn modelId="{893AEFE0-9891-4D04-9C0F-DC8F68792552}" type="presOf" srcId="{F0CA84E5-D69C-41D5-819C-96634E60C4A3}" destId="{4919DCCE-6C5E-4443-9444-72833162B007}" srcOrd="0" destOrd="0" presId="urn:microsoft.com/office/officeart/2008/layout/LinedList"/>
    <dgm:cxn modelId="{B99FAE9E-6285-486D-9ACB-E51A77108683}" type="presParOf" srcId="{915ACF01-6E6B-4E9B-A146-AE3838E05DBD}" destId="{9F7BBF86-505A-4E3B-BC65-A754198B11FE}" srcOrd="0" destOrd="0" presId="urn:microsoft.com/office/officeart/2008/layout/LinedList"/>
    <dgm:cxn modelId="{4F9460AC-116E-46F5-8F99-72B5F9427EF5}" type="presParOf" srcId="{915ACF01-6E6B-4E9B-A146-AE3838E05DBD}" destId="{F72D9623-76D4-4FA8-B4D7-8769C870F3DA}" srcOrd="1" destOrd="0" presId="urn:microsoft.com/office/officeart/2008/layout/LinedList"/>
    <dgm:cxn modelId="{226B7F59-EC27-4840-ABB0-FA8E8124D181}" type="presParOf" srcId="{F72D9623-76D4-4FA8-B4D7-8769C870F3DA}" destId="{8BDB479B-C20B-4A84-AC2A-D3154C1C0983}" srcOrd="0" destOrd="0" presId="urn:microsoft.com/office/officeart/2008/layout/LinedList"/>
    <dgm:cxn modelId="{3802A941-00CD-438E-8E4B-9D3E57CE16A1}" type="presParOf" srcId="{F72D9623-76D4-4FA8-B4D7-8769C870F3DA}" destId="{844FA586-1615-40F9-880F-0D6A1F20B54A}" srcOrd="1" destOrd="0" presId="urn:microsoft.com/office/officeart/2008/layout/LinedList"/>
    <dgm:cxn modelId="{A0149B67-5ABE-4634-9AD7-211A87FDCB23}" type="presParOf" srcId="{915ACF01-6E6B-4E9B-A146-AE3838E05DBD}" destId="{207F1A74-D057-48E5-B7E0-4B2484D35C4A}" srcOrd="2" destOrd="0" presId="urn:microsoft.com/office/officeart/2008/layout/LinedList"/>
    <dgm:cxn modelId="{B3387731-B587-4C85-A0E1-011F089FB60D}" type="presParOf" srcId="{915ACF01-6E6B-4E9B-A146-AE3838E05DBD}" destId="{786BEC1F-AE8B-4235-8955-5FE58FCE7623}" srcOrd="3" destOrd="0" presId="urn:microsoft.com/office/officeart/2008/layout/LinedList"/>
    <dgm:cxn modelId="{2723B9B7-621D-4EF6-A321-9F03B61CDFDF}" type="presParOf" srcId="{786BEC1F-AE8B-4235-8955-5FE58FCE7623}" destId="{4919DCCE-6C5E-4443-9444-72833162B007}" srcOrd="0" destOrd="0" presId="urn:microsoft.com/office/officeart/2008/layout/LinedList"/>
    <dgm:cxn modelId="{9C3BAE66-5CC5-407E-A8A6-DACA000FEC0E}" type="presParOf" srcId="{786BEC1F-AE8B-4235-8955-5FE58FCE7623}" destId="{E7C49401-3FDD-481B-881A-9AE7DAD09E7E}" srcOrd="1" destOrd="0" presId="urn:microsoft.com/office/officeart/2008/layout/LinedList"/>
    <dgm:cxn modelId="{26BA16D0-3BDF-468D-A59A-6FEB056897F6}" type="presParOf" srcId="{915ACF01-6E6B-4E9B-A146-AE3838E05DBD}" destId="{80940C53-ADC1-4850-B08C-06F61692BA98}" srcOrd="4" destOrd="0" presId="urn:microsoft.com/office/officeart/2008/layout/LinedList"/>
    <dgm:cxn modelId="{80CE4150-705D-4C16-9541-EC783402CAF2}" type="presParOf" srcId="{915ACF01-6E6B-4E9B-A146-AE3838E05DBD}" destId="{F69DB931-5910-4DFE-894E-CE8330C8F950}" srcOrd="5" destOrd="0" presId="urn:microsoft.com/office/officeart/2008/layout/LinedList"/>
    <dgm:cxn modelId="{F9178126-4C9E-445D-861A-008DF3E9AA78}" type="presParOf" srcId="{F69DB931-5910-4DFE-894E-CE8330C8F950}" destId="{F42E70A9-841C-4C1B-9506-747F01DF3CCE}" srcOrd="0" destOrd="0" presId="urn:microsoft.com/office/officeart/2008/layout/LinedList"/>
    <dgm:cxn modelId="{9EF1F816-9CD5-4034-AB29-1AD961D26AAB}" type="presParOf" srcId="{F69DB931-5910-4DFE-894E-CE8330C8F950}" destId="{56BF3470-B840-455F-8562-CB13BAED6DD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BBF86-505A-4E3B-BC65-A754198B11FE}">
      <dsp:nvSpPr>
        <dsp:cNvPr id="0" name=""/>
        <dsp:cNvSpPr/>
      </dsp:nvSpPr>
      <dsp:spPr>
        <a:xfrm>
          <a:off x="0" y="1465"/>
          <a:ext cx="4769778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B479B-C20B-4A84-AC2A-D3154C1C0983}">
      <dsp:nvSpPr>
        <dsp:cNvPr id="0" name=""/>
        <dsp:cNvSpPr/>
      </dsp:nvSpPr>
      <dsp:spPr>
        <a:xfrm>
          <a:off x="0" y="1465"/>
          <a:ext cx="4769778" cy="999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i="0" kern="1200" dirty="0"/>
            <a:t>What do you think is important for gender equality? </a:t>
          </a:r>
          <a:endParaRPr lang="en-US" sz="2400" b="0" i="0" kern="1200" dirty="0"/>
        </a:p>
      </dsp:txBody>
      <dsp:txXfrm>
        <a:off x="0" y="1465"/>
        <a:ext cx="4769778" cy="999647"/>
      </dsp:txXfrm>
    </dsp:sp>
    <dsp:sp modelId="{207F1A74-D057-48E5-B7E0-4B2484D35C4A}">
      <dsp:nvSpPr>
        <dsp:cNvPr id="0" name=""/>
        <dsp:cNvSpPr/>
      </dsp:nvSpPr>
      <dsp:spPr>
        <a:xfrm>
          <a:off x="0" y="1001112"/>
          <a:ext cx="4769778" cy="0"/>
        </a:xfrm>
        <a:prstGeom prst="lin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19DCCE-6C5E-4443-9444-72833162B007}">
      <dsp:nvSpPr>
        <dsp:cNvPr id="0" name=""/>
        <dsp:cNvSpPr/>
      </dsp:nvSpPr>
      <dsp:spPr>
        <a:xfrm>
          <a:off x="0" y="1001112"/>
          <a:ext cx="4769778" cy="999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i="0" kern="1200" dirty="0"/>
            <a:t>What more can we do to promote gender equality in the department?</a:t>
          </a:r>
          <a:endParaRPr lang="en-US" sz="2400" b="0" kern="1200" dirty="0"/>
        </a:p>
      </dsp:txBody>
      <dsp:txXfrm>
        <a:off x="0" y="1001112"/>
        <a:ext cx="4769778" cy="999647"/>
      </dsp:txXfrm>
    </dsp:sp>
    <dsp:sp modelId="{80940C53-ADC1-4850-B08C-06F61692BA98}">
      <dsp:nvSpPr>
        <dsp:cNvPr id="0" name=""/>
        <dsp:cNvSpPr/>
      </dsp:nvSpPr>
      <dsp:spPr>
        <a:xfrm>
          <a:off x="0" y="2000760"/>
          <a:ext cx="4769778" cy="0"/>
        </a:xfrm>
        <a:prstGeom prst="lin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E70A9-841C-4C1B-9506-747F01DF3CCE}">
      <dsp:nvSpPr>
        <dsp:cNvPr id="0" name=""/>
        <dsp:cNvSpPr/>
      </dsp:nvSpPr>
      <dsp:spPr>
        <a:xfrm>
          <a:off x="0" y="2000760"/>
          <a:ext cx="4769778" cy="999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0" i="0" kern="1200" dirty="0"/>
            <a:t>What more can we do to support students with caring responsibilities? </a:t>
          </a:r>
          <a:endParaRPr lang="en-US" sz="2400" b="0" kern="1200" dirty="0"/>
        </a:p>
      </dsp:txBody>
      <dsp:txXfrm>
        <a:off x="0" y="2000760"/>
        <a:ext cx="4769778" cy="9996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26E76-B407-4270-892A-D562CEEA2C53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2F0AA-30F2-4126-B9A8-EB3FA37091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28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02F0AA-30F2-4126-B9A8-EB3FA37091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38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4275-9E34-41F0-9323-E7C5EC7B8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EA4D8-A007-44D3-A747-C07CAF5F5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1A49B-E882-4E8C-BFDF-D7641DCA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48B64-0224-4ED0-8D6D-0FB794C7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26776-ABE7-42D8-9244-1BE0EF089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69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5D984-D1FC-4AA2-9983-BBB8AEE4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0740C-E386-46F1-AA2A-35DAB9105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9150-A1AF-4B7C-9BF8-5011CDABA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20162-E3E5-41B1-AC60-B6323E44D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35908-F8C9-46BD-B59D-272F428C2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2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86E04C-8ECA-4912-A4E6-3FDE1EB171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98566-5E76-4204-860D-465029475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2D578-1C63-4811-BC02-D71CD42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F7C57-8D48-4FFB-81CE-A8B54DF6C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8279E-EB6C-44FF-9159-BECFBF56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65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81E85-8D9F-4FAC-A23E-4D1C9A2E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A9362-ACB3-4079-BDB5-1EC354E57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39CB2-F4C6-4B1C-927C-46ACE59F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E5753-AF92-45D6-BE00-BF33B1BFD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959CB-9B79-4134-9E50-AAD35F207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606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B6EE6-0EE0-4CE9-BF97-E4AADF776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B117ED-AA91-458A-8B67-8599CDA2F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94BC3A-E3D7-4D91-8236-75A074044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04A08-C1BC-4999-B3B0-2217B64BB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2F8E9-5E2A-4F9C-A7F9-D831A38BB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88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1C428-5FCF-44E2-B9B5-D25838A31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3A3A8-E9D0-4FD4-A8BF-7A44DC27D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C5AD8-BA2D-4DCD-A812-CE452C3A7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EFEE1-35D1-41AC-8A48-9550AFC4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DFF51-E4D6-45FC-ABF1-C344F313F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31D641-EF1F-486A-83CE-91E8A8AD4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65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67B42-2B55-4524-8D34-48D94E719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D2DBA-17EC-448A-8961-F8D061D52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E79FF4-4A8D-44C5-B5AF-0EC105CD0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8BE61-5059-4E0D-9EB1-ADAA9CA40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2A9433-CCFA-45D6-B93F-8C5F39EC9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51E6B-E6FA-488B-94BA-0D5AB88A5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1CAC49-36E0-448C-819E-C7F017F8F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1B7FD9-E25E-4D51-B6C5-B44600880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9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33342-3525-470C-A09B-470BB371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E34787-A7E8-46E5-B449-3980744B7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B7E2A-CA7F-4ACF-AB0C-F3D9AB312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AFB857-BFCE-405E-B9CC-E6BF61D65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1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314F5E-10D3-4904-AB6E-516C56899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44E231-233F-4A0E-ABE2-6C2491626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A0DB3-50A4-4A05-99DB-735A6826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7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9B0CB-1E71-4E3E-86CD-C01696BA4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1EB48-2D07-4F7E-9FF0-B697A2829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5DB97-2B40-40B6-98CB-675D267AC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78AED-63EC-4520-BB36-7E317E190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A36AA-A03A-418A-B609-BF2FD054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F009C-EAE8-40AE-AEAB-4C228D193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34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88E89-D3E3-48F1-99D0-2E9ADD859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0F565D-73BC-4CCC-9B9E-0ECFCC86AB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1E2208-5838-4409-B7DE-DBA637D05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819E0-667D-4B7C-88C9-EB623A6A4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CDD70-3925-49F0-9502-6FEF727A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66BEF-633E-42C1-B67A-68B02AA7D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25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790DA4-CFDC-4CDF-9848-F5F0E0F4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78B8E-9093-4738-B180-392FE8A33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E445D-BD50-4CA9-A58F-EBBEF1F47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5CDB-04E2-4057-B9C8-1585A0E22DD7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A964B-CFB8-42CD-804F-420F796070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50EF7-7497-4D93-8956-9E2ACE20C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AB03D-F350-4224-B2F4-2872356E7B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8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37FA4A0E-16AF-459C-AE46-1FA1658522C4}"/>
              </a:ext>
            </a:extLst>
          </p:cNvPr>
          <p:cNvSpPr/>
          <p:nvPr/>
        </p:nvSpPr>
        <p:spPr>
          <a:xfrm rot="600836">
            <a:off x="3400266" y="4995570"/>
            <a:ext cx="1746535" cy="1504828"/>
          </a:xfrm>
          <a:prstGeom prst="wedgeEllipseCallout">
            <a:avLst>
              <a:gd name="adj1" fmla="val -59352"/>
              <a:gd name="adj2" fmla="val 51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FF2B9C-147D-442C-A61B-14546EEB8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159" y="227487"/>
            <a:ext cx="10379343" cy="1238625"/>
          </a:xfrm>
          <a:solidFill>
            <a:srgbClr val="FF9900">
              <a:alpha val="69804"/>
            </a:srgb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en-GB" sz="5000" b="1" dirty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003399"/>
                </a:solidFill>
                <a:latin typeface="+mn-lt"/>
              </a:rPr>
              <a:t>Take part in our Autumn term Expert panel on gender equality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B01991B-4CD5-4DAC-A890-C2D869961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902" y="2228873"/>
            <a:ext cx="5157787" cy="453391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sz="600" b="1" u="sng" dirty="0">
              <a:solidFill>
                <a:srgbClr val="003399"/>
              </a:solidFill>
            </a:endParaRPr>
          </a:p>
          <a:p>
            <a:pPr marL="0" indent="0" algn="just">
              <a:buNone/>
            </a:pPr>
            <a:r>
              <a:rPr lang="en-GB" sz="2200" b="1" u="sng" dirty="0">
                <a:solidFill>
                  <a:srgbClr val="003399"/>
                </a:solidFill>
              </a:rPr>
              <a:t>Where</a:t>
            </a:r>
          </a:p>
          <a:p>
            <a:pPr lvl="1" algn="just"/>
            <a:r>
              <a:rPr lang="en-GB" sz="2200" b="1" dirty="0"/>
              <a:t>LMB/037X </a:t>
            </a:r>
            <a:r>
              <a:rPr lang="en-GB" sz="2200" dirty="0"/>
              <a:t>(ground floor, Law and Sociology Building) – </a:t>
            </a:r>
            <a:r>
              <a:rPr lang="en-GB" sz="1700" dirty="0"/>
              <a:t>tea, coffee, and cake will be provided.</a:t>
            </a:r>
          </a:p>
          <a:p>
            <a:pPr marL="0" indent="0" algn="just">
              <a:buNone/>
            </a:pPr>
            <a:r>
              <a:rPr lang="en-GB" sz="2200" b="1" u="sng" dirty="0">
                <a:solidFill>
                  <a:srgbClr val="003399"/>
                </a:solidFill>
              </a:rPr>
              <a:t>When</a:t>
            </a:r>
          </a:p>
          <a:p>
            <a:pPr lvl="1" algn="just"/>
            <a:r>
              <a:rPr lang="en-GB" sz="2200" dirty="0"/>
              <a:t>Wednesday 12</a:t>
            </a:r>
            <a:r>
              <a:rPr lang="en-GB" sz="2200" baseline="30000" dirty="0"/>
              <a:t>th</a:t>
            </a:r>
            <a:r>
              <a:rPr lang="en-GB" sz="2200" dirty="0"/>
              <a:t> October, 2:30-3:30pm (UG students)</a:t>
            </a:r>
          </a:p>
          <a:p>
            <a:pPr lvl="1" algn="just"/>
            <a:r>
              <a:rPr lang="en-GB" sz="2200" dirty="0"/>
              <a:t>Wednesday 12</a:t>
            </a:r>
            <a:r>
              <a:rPr lang="en-GB" sz="2200" baseline="30000" dirty="0"/>
              <a:t>th</a:t>
            </a:r>
            <a:r>
              <a:rPr lang="en-GB" sz="2200" dirty="0"/>
              <a:t> October, 3:30-4:30pm (PGT and PGR students)</a:t>
            </a:r>
          </a:p>
          <a:p>
            <a:pPr marL="0" indent="0" algn="just">
              <a:buNone/>
            </a:pPr>
            <a:r>
              <a:rPr lang="en-GB" sz="2200" b="1" u="sng" dirty="0">
                <a:solidFill>
                  <a:srgbClr val="003399"/>
                </a:solidFill>
              </a:rPr>
              <a:t>Why</a:t>
            </a:r>
          </a:p>
          <a:p>
            <a:pPr lvl="1" algn="just"/>
            <a:r>
              <a:rPr lang="en-GB" sz="2200" dirty="0"/>
              <a:t>Share your thoughts/ideas/suggestions </a:t>
            </a:r>
          </a:p>
          <a:p>
            <a:pPr lvl="1" algn="just"/>
            <a:r>
              <a:rPr lang="en-GB" sz="2200" dirty="0"/>
              <a:t>Hear about opportunities to promote gender equality in the department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1B66EA7-F19A-40A2-AF01-D2C906DE01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44158" y="1599890"/>
            <a:ext cx="5078815" cy="62024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GB" sz="2600" u="sng" dirty="0">
                <a:solidFill>
                  <a:schemeClr val="bg1"/>
                </a:solidFill>
              </a:rPr>
              <a:t>We want to hear from you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89862A60-A440-40F3-B184-499DEADBFDE7}"/>
              </a:ext>
            </a:extLst>
          </p:cNvPr>
          <p:cNvGraphicFramePr>
            <a:graphicFrameLocks noGrp="1"/>
          </p:cNvGraphicFramePr>
          <p:nvPr>
            <p:ph sz="quarter" idx="4"/>
          </p:nvPr>
        </p:nvGraphicFramePr>
        <p:xfrm>
          <a:off x="839786" y="2256237"/>
          <a:ext cx="4769778" cy="3001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8" descr="qr code to a jamboard where you can write your thoughts about three key points: 1) what is important for gender equality 2) what the department can do to promote gender equality and 3) what  more can we do to support students with caring responsibilities.">
            <a:extLst>
              <a:ext uri="{FF2B5EF4-FFF2-40B4-BE49-F238E27FC236}">
                <a16:creationId xmlns:a16="http://schemas.microsoft.com/office/drawing/2014/main" id="{58CE699A-2FB3-494E-BD10-94546F40F12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7" r="1897"/>
          <a:stretch/>
        </p:blipFill>
        <p:spPr>
          <a:xfrm>
            <a:off x="1715784" y="5285770"/>
            <a:ext cx="1420972" cy="147702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BCFB4BA-D261-426D-82DB-2E39AA2BABEE}"/>
              </a:ext>
            </a:extLst>
          </p:cNvPr>
          <p:cNvSpPr txBox="1"/>
          <p:nvPr/>
        </p:nvSpPr>
        <p:spPr>
          <a:xfrm>
            <a:off x="3558990" y="5227143"/>
            <a:ext cx="14857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</a:rPr>
              <a:t>Share your thoughts on the </a:t>
            </a:r>
            <a:r>
              <a:rPr lang="en-GB" sz="1600" dirty="0" err="1">
                <a:solidFill>
                  <a:schemeClr val="bg1"/>
                </a:solidFill>
              </a:rPr>
              <a:t>jamboard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2BC6F897-D346-4081-98B2-A72A2821BB6F}"/>
              </a:ext>
            </a:extLst>
          </p:cNvPr>
          <p:cNvSpPr txBox="1">
            <a:spLocks/>
          </p:cNvSpPr>
          <p:nvPr/>
        </p:nvSpPr>
        <p:spPr>
          <a:xfrm>
            <a:off x="6151902" y="1608625"/>
            <a:ext cx="5183188" cy="620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600" u="sng" dirty="0">
                <a:solidFill>
                  <a:schemeClr val="bg1"/>
                </a:solidFill>
              </a:rPr>
              <a:t>Expert panel on gender equality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86BA7E1-0B00-418E-84E5-F9CA31CFD6D9}"/>
              </a:ext>
            </a:extLst>
          </p:cNvPr>
          <p:cNvCxnSpPr>
            <a:cxnSpLocks/>
          </p:cNvCxnSpPr>
          <p:nvPr/>
        </p:nvCxnSpPr>
        <p:spPr>
          <a:xfrm>
            <a:off x="6096000" y="1599890"/>
            <a:ext cx="0" cy="4576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36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127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Take part in our Autumn term Expert panel on gender equality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slide: Student consultation on gender equality, inclusivity etc and details of what and when 2 slide: Questions and invite to come</dc:title>
  <dc:creator>Silvia Falcetta</dc:creator>
  <cp:lastModifiedBy>Silvia Falcetta</cp:lastModifiedBy>
  <cp:revision>7</cp:revision>
  <dcterms:created xsi:type="dcterms:W3CDTF">2022-04-07T13:27:59Z</dcterms:created>
  <dcterms:modified xsi:type="dcterms:W3CDTF">2022-09-29T12:12:21Z</dcterms:modified>
</cp:coreProperties>
</file>